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6" r:id="rId3"/>
    <p:sldId id="278" r:id="rId4"/>
    <p:sldId id="279" r:id="rId5"/>
    <p:sldId id="257" r:id="rId6"/>
    <p:sldId id="282" r:id="rId7"/>
    <p:sldId id="258" r:id="rId8"/>
    <p:sldId id="259" r:id="rId9"/>
    <p:sldId id="261" r:id="rId10"/>
    <p:sldId id="283" r:id="rId11"/>
    <p:sldId id="263" r:id="rId12"/>
    <p:sldId id="284" r:id="rId13"/>
    <p:sldId id="285" r:id="rId14"/>
    <p:sldId id="28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CC00FF"/>
    <a:srgbClr val="993366"/>
    <a:srgbClr val="2C2882"/>
    <a:srgbClr val="4813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893" autoAdjust="0"/>
    <p:restoredTop sz="94622" autoAdjust="0"/>
  </p:normalViewPr>
  <p:slideViewPr>
    <p:cSldViewPr>
      <p:cViewPr>
        <p:scale>
          <a:sx n="75" d="100"/>
          <a:sy n="75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6" y="5052547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3" y="313229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731521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6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9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1010488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9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1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55133A-9D42-41D3-91B4-6BFA48464FC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2" y="617220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347BB-6C3B-47C6-82C2-14567B692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467600" cy="5029200"/>
          </a:xfrm>
        </p:spPr>
        <p:txBody>
          <a:bodyPr numCol="1">
            <a:noAutofit/>
          </a:bodyPr>
          <a:lstStyle/>
          <a:p>
            <a:pPr algn="ctr"/>
            <a:r>
              <a:rPr lang="en-US" sz="2800" b="1" u="sng" spc="100" dirty="0" smtClean="0">
                <a:latin typeface="Andalus" pitchFamily="18" charset="-78"/>
                <a:cs typeface="Andalus" pitchFamily="18" charset="-78"/>
              </a:rPr>
              <a:t>Department of Computer Science and Engineering</a:t>
            </a:r>
          </a:p>
          <a:p>
            <a:pPr algn="ctr"/>
            <a:endParaRPr lang="en-US" sz="3200" b="1" u="sng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400" b="1" u="sng" dirty="0" smtClean="0">
                <a:latin typeface="Andalus" pitchFamily="18" charset="-78"/>
                <a:cs typeface="Andalus" pitchFamily="18" charset="-78"/>
              </a:rPr>
              <a:t>Subject-Database Management System</a:t>
            </a:r>
            <a:endParaRPr lang="en-US" sz="2400" b="1" u="sng" spc="1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u="sng" spc="1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u="sng" spc="1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400" smtClean="0">
                <a:latin typeface="Andalus" pitchFamily="18" charset="-78"/>
                <a:cs typeface="Andalus" pitchFamily="18" charset="-78"/>
              </a:rPr>
              <a:t>Prepared </a:t>
            </a:r>
            <a:r>
              <a:rPr lang="en-US" sz="2400" smtClean="0">
                <a:latin typeface="Andalus" pitchFamily="18" charset="-78"/>
                <a:cs typeface="Andalus" pitchFamily="18" charset="-78"/>
              </a:rPr>
              <a:t>By.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Prof. M. S.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Khatib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b="1" u="sng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u="sng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3200" b="1" u="sng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b="1" u="sng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543800" cy="1143000"/>
          </a:xfrm>
          <a:effectLst/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en-US" sz="3600" b="1" u="sng" dirty="0" smtClean="0">
                <a:solidFill>
                  <a:schemeClr val="tx1"/>
                </a:solidFill>
                <a:latin typeface="Bodoni MT" pitchFamily="18" charset="0"/>
              </a:rPr>
              <a:t>ANJUMAN COLLEGE OF ENGINEERING &amp; TECHNOLOGY</a:t>
            </a:r>
            <a:endParaRPr lang="en-US" sz="3600" b="1" u="sng" dirty="0">
              <a:solidFill>
                <a:schemeClr val="tx1"/>
              </a:solidFill>
              <a:latin typeface="Bodoni MT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7338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0797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781800" cy="838200"/>
          </a:xfrm>
        </p:spPr>
        <p:txBody>
          <a:bodyPr/>
          <a:lstStyle/>
          <a:p>
            <a:pPr marL="0" indent="0" algn="l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4.Candidate key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7924800" cy="4908164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Minimal super key is a candidate key.</a:t>
            </a:r>
          </a:p>
          <a:p>
            <a:pPr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candidate  key has ability to the primary key that uniquely identified in a table.</a:t>
            </a:r>
          </a:p>
          <a:p>
            <a:pPr algn="just"/>
            <a:r>
              <a:rPr lang="en-IN" sz="2800" dirty="0" smtClean="0">
                <a:solidFill>
                  <a:schemeClr val="tx1"/>
                </a:solidFill>
              </a:rPr>
              <a:t>Example: </a:t>
            </a:r>
          </a:p>
          <a:p>
            <a:pPr algn="just"/>
            <a:r>
              <a:rPr lang="en-IN" sz="2800" dirty="0" err="1" smtClean="0">
                <a:solidFill>
                  <a:schemeClr val="tx1"/>
                </a:solidFill>
              </a:rPr>
              <a:t>Emp</a:t>
            </a:r>
            <a:r>
              <a:rPr lang="en-IN" sz="2800" dirty="0" smtClean="0">
                <a:solidFill>
                  <a:schemeClr val="tx1"/>
                </a:solidFill>
              </a:rPr>
              <a:t>(e-id, </a:t>
            </a:r>
            <a:r>
              <a:rPr lang="en-IN" sz="2800" dirty="0" err="1" smtClean="0">
                <a:solidFill>
                  <a:schemeClr val="tx1"/>
                </a:solidFill>
              </a:rPr>
              <a:t>ename</a:t>
            </a:r>
            <a:r>
              <a:rPr lang="en-IN" sz="2800" dirty="0" smtClean="0">
                <a:solidFill>
                  <a:schemeClr val="tx1"/>
                </a:solidFill>
              </a:rPr>
              <a:t>, PAN NO, </a:t>
            </a:r>
            <a:r>
              <a:rPr lang="en-IN" sz="2800" dirty="0" err="1" smtClean="0">
                <a:solidFill>
                  <a:schemeClr val="tx1"/>
                </a:solidFill>
              </a:rPr>
              <a:t>Adhar</a:t>
            </a:r>
            <a:r>
              <a:rPr lang="en-IN" sz="2800" dirty="0" smtClean="0">
                <a:solidFill>
                  <a:schemeClr val="tx1"/>
                </a:solidFill>
              </a:rPr>
              <a:t> no, phone- no ,address)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Super key also called an candidate key. 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It is an ability to become a primary key.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Candidate key act as an primary key and it is used to uniquely identified record in a table.</a:t>
            </a:r>
          </a:p>
          <a:p>
            <a:pPr algn="l"/>
            <a:endParaRPr lang="en-I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54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0"/>
            <a:ext cx="5966667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5.Alternate keys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95400"/>
            <a:ext cx="7848600" cy="5257800"/>
          </a:xfrm>
        </p:spPr>
        <p:txBody>
          <a:bodyPr numCol="1">
            <a:norm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Alternate key is a part of candidate key but not a primary key.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It act as a primary key.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But have an ability to became a primary key.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emp</a:t>
            </a:r>
            <a:r>
              <a:rPr lang="en-US" sz="2400" dirty="0" smtClean="0">
                <a:solidFill>
                  <a:schemeClr val="tx1"/>
                </a:solidFill>
              </a:rPr>
              <a:t>(e-id, </a:t>
            </a:r>
            <a:r>
              <a:rPr lang="en-US" sz="2400" dirty="0" err="1" smtClean="0">
                <a:solidFill>
                  <a:schemeClr val="tx1"/>
                </a:solidFill>
              </a:rPr>
              <a:t>ename</a:t>
            </a:r>
            <a:r>
              <a:rPr lang="en-US" sz="2400" dirty="0" smtClean="0">
                <a:solidFill>
                  <a:schemeClr val="tx1"/>
                </a:solidFill>
              </a:rPr>
              <a:t>, pan no, ph.no, </a:t>
            </a:r>
            <a:r>
              <a:rPr lang="en-US" sz="2400" dirty="0" err="1" smtClean="0">
                <a:solidFill>
                  <a:schemeClr val="tx1"/>
                </a:solidFill>
              </a:rPr>
              <a:t>adhaar</a:t>
            </a:r>
            <a:r>
              <a:rPr lang="en-US" sz="2400" dirty="0" smtClean="0">
                <a:solidFill>
                  <a:schemeClr val="tx1"/>
                </a:solidFill>
              </a:rPr>
              <a:t> no, address)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P.K   C.K        C.K         C.K     C.K             A.K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A.K          </a:t>
            </a:r>
            <a:r>
              <a:rPr lang="en-US" sz="2400" dirty="0" err="1" smtClean="0">
                <a:solidFill>
                  <a:schemeClr val="tx1"/>
                </a:solidFill>
              </a:rPr>
              <a:t>A.K</a:t>
            </a:r>
            <a:r>
              <a:rPr lang="en-US" sz="2400" dirty="0" smtClean="0">
                <a:solidFill>
                  <a:schemeClr val="tx1"/>
                </a:solidFill>
              </a:rPr>
              <a:t>         </a:t>
            </a:r>
            <a:r>
              <a:rPr lang="en-US" sz="2400" dirty="0" err="1" smtClean="0">
                <a:solidFill>
                  <a:schemeClr val="tx1"/>
                </a:solidFill>
              </a:rPr>
              <a:t>A.K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</a:rPr>
              <a:t>A.K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For ex. Candidate key- primary key (</a:t>
            </a:r>
            <a:r>
              <a:rPr lang="en-US" sz="2400" dirty="0" err="1" smtClean="0">
                <a:solidFill>
                  <a:schemeClr val="tx1"/>
                </a:solidFill>
              </a:rPr>
              <a:t>c.k-p.k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4 – 1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= 3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so 3 is a alternate key.          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81200" y="35052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3505200"/>
            <a:ext cx="2159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38600" y="35052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81600" y="35052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48400" y="3517900"/>
            <a:ext cx="7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661400" y="4419600"/>
            <a:ext cx="25400" cy="165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85153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096000" cy="914400"/>
          </a:xfrm>
        </p:spPr>
        <p:txBody>
          <a:bodyPr/>
          <a:lstStyle/>
          <a:p>
            <a:pPr marL="0" indent="0" algn="l">
              <a:buNone/>
            </a:pPr>
            <a:r>
              <a:rPr lang="en-IN" sz="4800" dirty="0" smtClean="0"/>
              <a:t>6.SECONDARY</a:t>
            </a:r>
            <a:r>
              <a:rPr lang="en-IN" dirty="0" smtClean="0"/>
              <a:t> KEYS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228600" y="1905000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/>
              <a:t>It is used for data </a:t>
            </a:r>
            <a:r>
              <a:rPr lang="en-IN" sz="2800" dirty="0" smtClean="0"/>
              <a:t>retrieval.</a:t>
            </a:r>
            <a:r>
              <a:rPr lang="en-IN" sz="2400" dirty="0"/>
              <a:t/>
            </a:r>
            <a:br>
              <a:rPr lang="en-IN" sz="2400" dirty="0"/>
            </a:br>
            <a:r>
              <a:rPr lang="en-IN" sz="2400" dirty="0" smtClean="0"/>
              <a:t> Example: Emp</a:t>
            </a:r>
            <a:r>
              <a:rPr lang="en-IN" sz="2400" dirty="0"/>
              <a:t>. </a:t>
            </a:r>
            <a:r>
              <a:rPr lang="en-IN" sz="2400" dirty="0" err="1"/>
              <a:t>Empid</a:t>
            </a:r>
            <a:r>
              <a:rPr lang="en-IN" sz="2400" dirty="0"/>
              <a:t>  </a:t>
            </a:r>
            <a:r>
              <a:rPr lang="en-IN" sz="2400" dirty="0" err="1"/>
              <a:t>ename</a:t>
            </a:r>
            <a:r>
              <a:rPr lang="en-IN" sz="2400" dirty="0"/>
              <a:t>  </a:t>
            </a:r>
            <a:r>
              <a:rPr lang="en-IN" sz="2400" dirty="0" err="1"/>
              <a:t>deptno</a:t>
            </a:r>
            <a:r>
              <a:rPr lang="en-IN" sz="2400" dirty="0"/>
              <a:t/>
            </a:r>
            <a:br>
              <a:rPr lang="en-IN" sz="2400" dirty="0"/>
            </a:br>
            <a:r>
              <a:rPr lang="en-IN" sz="2400" dirty="0"/>
              <a:t>            1                                     </a:t>
            </a:r>
            <a:r>
              <a:rPr lang="en-IN" sz="2400" dirty="0" smtClean="0"/>
              <a:t>               secondary </a:t>
            </a:r>
            <a:r>
              <a:rPr lang="en-IN" sz="2400" dirty="0"/>
              <a:t>key</a:t>
            </a:r>
            <a:br>
              <a:rPr lang="en-IN" sz="2400" dirty="0"/>
            </a:br>
            <a:r>
              <a:rPr lang="en-IN" sz="2400" dirty="0"/>
              <a:t>            2</a:t>
            </a:r>
            <a:br>
              <a:rPr lang="en-IN" sz="2400" dirty="0"/>
            </a:br>
            <a:r>
              <a:rPr lang="en-IN" sz="2400" dirty="0"/>
              <a:t>            </a:t>
            </a:r>
            <a:r>
              <a:rPr lang="en-IN" sz="2400" dirty="0" smtClean="0"/>
              <a:t>3</a:t>
            </a:r>
          </a:p>
          <a:p>
            <a:r>
              <a:rPr lang="en-IN" sz="2400" dirty="0"/>
              <a:t/>
            </a:r>
            <a:br>
              <a:rPr lang="en-IN" sz="2400" dirty="0"/>
            </a:br>
            <a:r>
              <a:rPr lang="en-IN" sz="2400" dirty="0"/>
              <a:t>  DEPT NO called as secondary key and it is used many in the case of group </a:t>
            </a:r>
            <a:r>
              <a:rPr lang="en-IN" sz="2400" dirty="0" smtClean="0"/>
              <a:t>by.</a:t>
            </a:r>
            <a:endParaRPr lang="en-IN" sz="2400" dirty="0"/>
          </a:p>
        </p:txBody>
      </p:sp>
      <p:cxnSp>
        <p:nvCxnSpPr>
          <p:cNvPr id="23" name="Elbow Connector 22"/>
          <p:cNvCxnSpPr/>
          <p:nvPr/>
        </p:nvCxnSpPr>
        <p:spPr>
          <a:xfrm>
            <a:off x="5715000" y="2667000"/>
            <a:ext cx="533400" cy="1905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674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58674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IN" dirty="0" smtClean="0"/>
              <a:t>7.</a:t>
            </a:r>
            <a:r>
              <a:rPr lang="en-IN" sz="4800" dirty="0" smtClean="0"/>
              <a:t>Composite key</a:t>
            </a:r>
            <a:br>
              <a:rPr lang="en-IN" sz="4800" dirty="0" smtClean="0"/>
            </a:br>
            <a:r>
              <a:rPr lang="en-IN" sz="2400" dirty="0" smtClean="0"/>
              <a:t>  </a:t>
            </a:r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8771268"/>
              </p:ext>
            </p:extLst>
          </p:nvPr>
        </p:nvGraphicFramePr>
        <p:xfrm>
          <a:off x="1371600" y="2895600"/>
          <a:ext cx="5029200" cy="301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35"/>
                <a:gridCol w="1851564"/>
                <a:gridCol w="1777501"/>
              </a:tblGrid>
              <a:tr h="123886">
                <a:tc>
                  <a:txBody>
                    <a:bodyPr/>
                    <a:lstStyle/>
                    <a:p>
                      <a:r>
                        <a:rPr lang="en-IN" dirty="0" smtClean="0"/>
                        <a:t>CUSTOMER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 smtClean="0"/>
                        <a:t>ID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ORDER ID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SALES ID </a:t>
                      </a:r>
                      <a:endParaRPr lang="en-IN" dirty="0"/>
                    </a:p>
                  </a:txBody>
                  <a:tcPr/>
                </a:tc>
              </a:tr>
              <a:tr h="375592">
                <a:tc>
                  <a:txBody>
                    <a:bodyPr/>
                    <a:lstStyle/>
                    <a:p>
                      <a:r>
                        <a:rPr lang="en-IN" dirty="0" smtClean="0"/>
                        <a:t>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PEN </a:t>
                      </a:r>
                      <a:endParaRPr lang="en-IN" dirty="0"/>
                    </a:p>
                  </a:txBody>
                  <a:tcPr/>
                </a:tc>
              </a:tr>
              <a:tr h="375592">
                <a:tc>
                  <a:txBody>
                    <a:bodyPr/>
                    <a:lstStyle/>
                    <a:p>
                      <a:r>
                        <a:rPr lang="en-IN" dirty="0" smtClean="0"/>
                        <a:t>A2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PENCIL</a:t>
                      </a:r>
                      <a:endParaRPr lang="en-IN" dirty="0"/>
                    </a:p>
                  </a:txBody>
                  <a:tcPr/>
                </a:tc>
              </a:tr>
              <a:tr h="496530">
                <a:tc>
                  <a:txBody>
                    <a:bodyPr/>
                    <a:lstStyle/>
                    <a:p>
                      <a:r>
                        <a:rPr lang="en-IN" dirty="0" smtClean="0"/>
                        <a:t>A3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PEN </a:t>
                      </a:r>
                      <a:endParaRPr lang="en-IN" dirty="0"/>
                    </a:p>
                  </a:txBody>
                  <a:tcPr/>
                </a:tc>
              </a:tr>
              <a:tr h="375592">
                <a:tc>
                  <a:txBody>
                    <a:bodyPr/>
                    <a:lstStyle/>
                    <a:p>
                      <a:r>
                        <a:rPr lang="en-IN" dirty="0" smtClean="0"/>
                        <a:t>A4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RUBBER</a:t>
                      </a:r>
                      <a:endParaRPr lang="en-IN" dirty="0"/>
                    </a:p>
                  </a:txBody>
                  <a:tcPr/>
                </a:tc>
              </a:tr>
              <a:tr h="37559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5592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76300" y="1905001"/>
            <a:ext cx="72009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It is a combination </a:t>
            </a:r>
            <a:r>
              <a:rPr lang="en-IN" sz="2800" dirty="0"/>
              <a:t>of two  or more columns in a table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Ex.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77209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43000" y="381000"/>
            <a:ext cx="3346704" cy="914400"/>
          </a:xfrm>
        </p:spPr>
        <p:txBody>
          <a:bodyPr/>
          <a:lstStyle/>
          <a:p>
            <a:r>
              <a:rPr lang="en-IN" sz="3200" dirty="0" smtClean="0"/>
              <a:t>SUPER KEY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56447" y="1828800"/>
            <a:ext cx="3346704" cy="39624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>
                <a:solidFill>
                  <a:schemeClr val="tx1"/>
                </a:solidFill>
              </a:rPr>
              <a:t> Specifies  no two distinct tuple can have same value for super key.</a:t>
            </a:r>
          </a:p>
          <a:p>
            <a:endParaRPr lang="en-IN" dirty="0" smtClean="0">
              <a:solidFill>
                <a:schemeClr val="tx1"/>
              </a:solidFill>
            </a:endParaRPr>
          </a:p>
          <a:p>
            <a:r>
              <a:rPr lang="en-IN" dirty="0" smtClean="0">
                <a:solidFill>
                  <a:schemeClr val="tx1"/>
                </a:solidFill>
              </a:rPr>
              <a:t>Super key may  have  redundant attribute.  </a:t>
            </a:r>
          </a:p>
          <a:p>
            <a:endParaRPr lang="en-IN" dirty="0" smtClean="0">
              <a:solidFill>
                <a:schemeClr val="tx1"/>
              </a:solidFill>
            </a:endParaRPr>
          </a:p>
          <a:p>
            <a:r>
              <a:rPr lang="en-IN" dirty="0" smtClean="0">
                <a:solidFill>
                  <a:schemeClr val="tx1"/>
                </a:solidFill>
              </a:rPr>
              <a:t>Book id  book name  author</a:t>
            </a:r>
          </a:p>
          <a:p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dirty="0" smtClean="0">
                <a:solidFill>
                  <a:schemeClr val="tx1"/>
                </a:solidFill>
              </a:rPr>
              <a:t>    B1         XYZ           A1</a:t>
            </a:r>
          </a:p>
          <a:p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dirty="0" smtClean="0">
                <a:solidFill>
                  <a:schemeClr val="tx1"/>
                </a:solidFill>
              </a:rPr>
              <a:t>    B2         PQR           A1</a:t>
            </a:r>
          </a:p>
          <a:p>
            <a:r>
              <a:rPr lang="en-IN" dirty="0">
                <a:solidFill>
                  <a:schemeClr val="tx1"/>
                </a:solidFill>
              </a:rPr>
              <a:t> </a:t>
            </a:r>
            <a:r>
              <a:rPr lang="en-IN" dirty="0" smtClean="0">
                <a:solidFill>
                  <a:schemeClr val="tx1"/>
                </a:solidFill>
              </a:rPr>
              <a:t>    B3          XYZ           A2</a:t>
            </a:r>
          </a:p>
          <a:p>
            <a:endParaRPr lang="en-IN" dirty="0" smtClean="0">
              <a:solidFill>
                <a:schemeClr val="tx1"/>
              </a:solidFill>
            </a:endParaRPr>
          </a:p>
          <a:p>
            <a:r>
              <a:rPr lang="en-IN" dirty="0" smtClean="0">
                <a:solidFill>
                  <a:schemeClr val="tx1"/>
                </a:solidFill>
              </a:rPr>
              <a:t> Example: BOOK ID   BOOKNAME  AUTHOR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7303" y="228600"/>
            <a:ext cx="3346704" cy="1066800"/>
          </a:xfrm>
        </p:spPr>
        <p:txBody>
          <a:bodyPr/>
          <a:lstStyle/>
          <a:p>
            <a:r>
              <a:rPr lang="en-IN" sz="3200" dirty="0" smtClean="0"/>
              <a:t>CANDIDATE KEY </a:t>
            </a:r>
            <a:endParaRPr lang="en-IN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3346704" cy="3962400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chemeClr val="tx1"/>
                </a:solidFill>
              </a:rPr>
              <a:t>A super key without redundancy.</a:t>
            </a:r>
          </a:p>
          <a:p>
            <a:endParaRPr lang="en-IN" dirty="0">
              <a:solidFill>
                <a:schemeClr val="tx1"/>
              </a:solidFill>
            </a:endParaRPr>
          </a:p>
          <a:p>
            <a:r>
              <a:rPr lang="en-IN" dirty="0" smtClean="0">
                <a:solidFill>
                  <a:schemeClr val="tx1"/>
                </a:solidFill>
              </a:rPr>
              <a:t> candidate key is not reducible.</a:t>
            </a:r>
          </a:p>
          <a:p>
            <a:pPr marL="45720" indent="0">
              <a:buNone/>
            </a:pPr>
            <a:endParaRPr lang="en-IN" dirty="0" smtClean="0">
              <a:solidFill>
                <a:schemeClr val="tx1"/>
              </a:solidFill>
            </a:endParaRPr>
          </a:p>
          <a:p>
            <a:r>
              <a:rPr lang="en-IN" dirty="0" smtClean="0">
                <a:solidFill>
                  <a:schemeClr val="tx1"/>
                </a:solidFill>
              </a:rPr>
              <a:t>Minimum set of attributes used to uniquely differentiate records of table.</a:t>
            </a:r>
          </a:p>
          <a:p>
            <a:endParaRPr lang="en-IN" dirty="0" smtClean="0">
              <a:solidFill>
                <a:schemeClr val="tx1"/>
              </a:solidFill>
            </a:endParaRPr>
          </a:p>
          <a:p>
            <a:r>
              <a:rPr lang="en-IN" dirty="0" smtClean="0">
                <a:solidFill>
                  <a:schemeClr val="tx1"/>
                </a:solidFill>
              </a:rPr>
              <a:t> Example: BOOKID, PAN NO, ADHAAR NO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5041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667000"/>
            <a:ext cx="5979113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THANK YOU…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960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512511" cy="1143000"/>
          </a:xfrm>
        </p:spPr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524000"/>
            <a:ext cx="6477000" cy="4267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Unit 1: </a:t>
            </a:r>
            <a:r>
              <a:rPr lang="en-US" sz="1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General introduction to database systems, Database-DBMS distinction, Approaches to building a database, Data models, Three-schema architecture of a database, Challenges in building a DBMS, Various components of a DBMS, E/R Data model. SQL, PL/SQL Concept</a:t>
            </a:r>
          </a:p>
          <a:p>
            <a:pPr algn="just"/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Unit 2: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Relational Data Model, Concept of relations, Schema-instance distinction, Keys, referential integrity and foreign keys, Relational algebra operators, Tuple relation calculus, Domain relational calculus.</a:t>
            </a:r>
            <a:endParaRPr lang="en-US" sz="19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Unit 3: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Physical and logical hierarchy. Concept of index, B-trees, hash index, function index, bitmap index. Concepts of Functional dependency, Normalization, Business data analysis, tools &amp; techniques for business data analysis.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512511" cy="1143000"/>
          </a:xfrm>
        </p:spPr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524000"/>
            <a:ext cx="6477000" cy="4267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Unit 4: </a:t>
            </a:r>
            <a:r>
              <a:rPr lang="en-US" sz="2100" dirty="0" smtClean="0">
                <a:latin typeface="Times New Roman"/>
                <a:ea typeface="Times New Roman"/>
              </a:rPr>
              <a:t>Overview: Query Processing and Optimization, measures of query cost estimation in query optimization, pipelining and Materialization, Structure of query evaluation plans.</a:t>
            </a:r>
          </a:p>
          <a:p>
            <a:pPr algn="just"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Unit 5: </a:t>
            </a:r>
            <a:r>
              <a:rPr lang="en-US" sz="2100" dirty="0" smtClean="0">
                <a:latin typeface="Times New Roman"/>
                <a:ea typeface="Times New Roman"/>
              </a:rPr>
              <a:t>Transaction concepts, properties of transactions, </a:t>
            </a:r>
            <a:r>
              <a:rPr lang="en-US" sz="2100" dirty="0" err="1" smtClean="0">
                <a:latin typeface="Times New Roman"/>
                <a:ea typeface="Times New Roman"/>
              </a:rPr>
              <a:t>serializability</a:t>
            </a:r>
            <a:r>
              <a:rPr lang="en-US" sz="2100" dirty="0" smtClean="0">
                <a:latin typeface="Times New Roman"/>
                <a:ea typeface="Times New Roman"/>
              </a:rPr>
              <a:t> of transactions, testing for </a:t>
            </a:r>
            <a:r>
              <a:rPr lang="en-US" sz="2100" dirty="0" err="1" smtClean="0">
                <a:latin typeface="Times New Roman"/>
                <a:ea typeface="Times New Roman"/>
              </a:rPr>
              <a:t>serializability</a:t>
            </a:r>
            <a:r>
              <a:rPr lang="en-US" sz="2100" dirty="0" smtClean="0">
                <a:latin typeface="Times New Roman"/>
                <a:ea typeface="Times New Roman"/>
              </a:rPr>
              <a:t>, System recovery, Two- Phase Commit protocol, Recovery and Atomicity, Log based recovery, concurrent executions of transactions and related problems, Locking mechanism, solution to concurrency related problems, deadlock, , two-phase locking protocol, Isolation, Intent locking.</a:t>
            </a:r>
          </a:p>
          <a:p>
            <a:pPr algn="just"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Unit 6: </a:t>
            </a:r>
            <a:r>
              <a:rPr lang="en-US" sz="2100" dirty="0" smtClean="0">
                <a:latin typeface="Times New Roman"/>
                <a:ea typeface="Times New Roman"/>
              </a:rPr>
              <a:t>Recovery System: failure classification, recovery and atomicity, log based recovery, checkpoints, buffer management, advanced recovery techniques. Introduction to Web databases, distributed databases, data warehousing and data mining, Data Security.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512511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COURSE OUTCOMES: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524000"/>
            <a:ext cx="6477000" cy="47244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CO.1: </a:t>
            </a:r>
            <a:r>
              <a:rPr lang="en-US" sz="6400" b="1" i="1" dirty="0" smtClean="0">
                <a:latin typeface="Times New Roman"/>
                <a:ea typeface="Times New Roman"/>
              </a:rPr>
              <a:t>identify</a:t>
            </a:r>
            <a:r>
              <a:rPr lang="en-US" sz="6400" dirty="0" smtClean="0">
                <a:latin typeface="Times New Roman"/>
                <a:ea typeface="Times New Roman"/>
              </a:rPr>
              <a:t> the basic concepts and various data model used in database design ER modeling concepts and architecture use and </a:t>
            </a:r>
            <a:r>
              <a:rPr lang="en-US" sz="6400" b="1" i="1" dirty="0" smtClean="0">
                <a:latin typeface="Times New Roman"/>
                <a:ea typeface="Times New Roman"/>
              </a:rPr>
              <a:t>design</a:t>
            </a:r>
            <a:r>
              <a:rPr lang="en-US" sz="6400" dirty="0" smtClean="0">
                <a:latin typeface="Times New Roman"/>
                <a:ea typeface="Times New Roman"/>
              </a:rPr>
              <a:t> queries using SQL.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CO.2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400" b="1" i="1" dirty="0" smtClean="0">
                <a:latin typeface="Times New Roman"/>
                <a:ea typeface="Times New Roman"/>
              </a:rPr>
              <a:t>apply</a:t>
            </a:r>
            <a:r>
              <a:rPr lang="en-US" sz="6400" dirty="0" smtClean="0">
                <a:latin typeface="Times New Roman"/>
                <a:ea typeface="Times New Roman"/>
              </a:rPr>
              <a:t> relational database theory and be able to </a:t>
            </a:r>
            <a:r>
              <a:rPr lang="en-US" sz="6400" b="1" i="1" dirty="0" smtClean="0">
                <a:latin typeface="Times New Roman"/>
                <a:ea typeface="Times New Roman"/>
              </a:rPr>
              <a:t>describe</a:t>
            </a:r>
            <a:r>
              <a:rPr lang="en-US" sz="6400" dirty="0" smtClean="0">
                <a:latin typeface="Times New Roman"/>
                <a:ea typeface="Times New Roman"/>
              </a:rPr>
              <a:t> relational algebra expression, </a:t>
            </a:r>
            <a:r>
              <a:rPr lang="en-US" sz="6400" dirty="0" err="1" smtClean="0">
                <a:latin typeface="Times New Roman"/>
                <a:ea typeface="Times New Roman"/>
              </a:rPr>
              <a:t>tuple</a:t>
            </a:r>
            <a:r>
              <a:rPr lang="en-US" sz="6400" dirty="0" smtClean="0">
                <a:latin typeface="Times New Roman"/>
                <a:ea typeface="Times New Roman"/>
              </a:rPr>
              <a:t> and domain relation expression fro queries.</a:t>
            </a:r>
          </a:p>
          <a:p>
            <a:pPr algn="just">
              <a:buNone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CO.3: </a:t>
            </a:r>
            <a:r>
              <a:rPr lang="en-US" sz="6400" b="1" i="1" dirty="0" smtClean="0">
                <a:latin typeface="Times New Roman"/>
                <a:ea typeface="Times New Roman"/>
              </a:rPr>
              <a:t>recognize</a:t>
            </a:r>
            <a:r>
              <a:rPr lang="en-US" sz="6400" b="1" dirty="0" smtClean="0">
                <a:latin typeface="Times New Roman"/>
                <a:ea typeface="Times New Roman"/>
              </a:rPr>
              <a:t> </a:t>
            </a:r>
            <a:r>
              <a:rPr lang="en-US" sz="6400" dirty="0" smtClean="0">
                <a:latin typeface="Times New Roman"/>
                <a:ea typeface="Times New Roman"/>
              </a:rPr>
              <a:t>and </a:t>
            </a:r>
            <a:r>
              <a:rPr lang="en-US" sz="6400" b="1" i="1" dirty="0" smtClean="0">
                <a:latin typeface="Times New Roman"/>
                <a:ea typeface="Times New Roman"/>
              </a:rPr>
              <a:t>identify</a:t>
            </a:r>
            <a:r>
              <a:rPr lang="en-US" sz="6400" dirty="0" smtClean="0">
                <a:latin typeface="Times New Roman"/>
                <a:ea typeface="Times New Roman"/>
              </a:rPr>
              <a:t> the use of normalization and functional dependency, indexing and hashing technique used in database design.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CO.4: </a:t>
            </a:r>
            <a:r>
              <a:rPr lang="en-US" sz="6400" b="1" i="1" dirty="0" smtClean="0">
                <a:latin typeface="Times New Roman"/>
                <a:ea typeface="Times New Roman"/>
              </a:rPr>
              <a:t>recognize</a:t>
            </a:r>
            <a:r>
              <a:rPr lang="en-US" sz="6400" i="1" dirty="0" smtClean="0">
                <a:latin typeface="Times New Roman"/>
                <a:ea typeface="Times New Roman"/>
              </a:rPr>
              <a:t>/ </a:t>
            </a:r>
            <a:r>
              <a:rPr lang="en-US" sz="6400" b="1" i="1" dirty="0" smtClean="0">
                <a:latin typeface="Times New Roman"/>
                <a:ea typeface="Times New Roman"/>
              </a:rPr>
              <a:t>identify</a:t>
            </a:r>
            <a:r>
              <a:rPr lang="en-US" sz="6400" i="1" dirty="0" smtClean="0">
                <a:latin typeface="Times New Roman"/>
                <a:ea typeface="Times New Roman"/>
              </a:rPr>
              <a:t> </a:t>
            </a:r>
            <a:r>
              <a:rPr lang="en-US" sz="6400" dirty="0" smtClean="0">
                <a:latin typeface="Times New Roman"/>
                <a:ea typeface="Times New Roman"/>
              </a:rPr>
              <a:t>the purpose of query processing and optimization and also demonstrate the basic of query evaluation.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CO.5: </a:t>
            </a:r>
            <a:r>
              <a:rPr lang="en-US" sz="6400" b="1" i="1" dirty="0" smtClean="0">
                <a:latin typeface="Times New Roman"/>
                <a:ea typeface="Times New Roman"/>
              </a:rPr>
              <a:t>apply</a:t>
            </a:r>
            <a:r>
              <a:rPr lang="en-US" sz="6400" dirty="0" smtClean="0">
                <a:latin typeface="Times New Roman"/>
                <a:ea typeface="Times New Roman"/>
              </a:rPr>
              <a:t> and </a:t>
            </a:r>
            <a:r>
              <a:rPr lang="en-US" sz="6400" b="1" i="1" dirty="0" smtClean="0">
                <a:latin typeface="Times New Roman"/>
                <a:ea typeface="Times New Roman"/>
              </a:rPr>
              <a:t>relate</a:t>
            </a:r>
            <a:r>
              <a:rPr lang="en-US" sz="6400" dirty="0" smtClean="0">
                <a:latin typeface="Times New Roman"/>
                <a:ea typeface="Times New Roman"/>
              </a:rPr>
              <a:t> the concept of transaction, concurrency control and recovery in database.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CO.6: </a:t>
            </a:r>
            <a:r>
              <a:rPr lang="en-US" sz="6400" b="1" i="1" dirty="0" smtClean="0">
                <a:latin typeface="Times New Roman"/>
                <a:ea typeface="Times New Roman"/>
              </a:rPr>
              <a:t>discuss</a:t>
            </a:r>
            <a:r>
              <a:rPr lang="en-US" sz="6400" dirty="0" smtClean="0">
                <a:latin typeface="Times New Roman"/>
                <a:ea typeface="Times New Roman"/>
              </a:rPr>
              <a:t> recovery system and be familiar with introduction to web database, distribute databases, data warehousing and mining.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6400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685800"/>
            <a:ext cx="3505199" cy="1828800"/>
          </a:xfrm>
          <a:effectLst/>
        </p:spPr>
        <p:txBody>
          <a:bodyPr/>
          <a:lstStyle/>
          <a:p>
            <a:pPr marL="0" indent="0" algn="l">
              <a:buNone/>
            </a:pPr>
            <a:r>
              <a:rPr lang="en-IN" sz="9600" dirty="0" smtClean="0">
                <a:solidFill>
                  <a:schemeClr val="tx2">
                    <a:lumMod val="50000"/>
                  </a:schemeClr>
                </a:solidFill>
              </a:rPr>
              <a:t>Keys</a:t>
            </a:r>
            <a:r>
              <a:rPr lang="en-IN" sz="8800" dirty="0" smtClean="0"/>
              <a:t/>
            </a:r>
            <a:br>
              <a:rPr lang="en-IN" sz="8800" dirty="0" smtClean="0"/>
            </a:br>
            <a:r>
              <a:rPr lang="en-IN" sz="4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IN" sz="4400" dirty="0" smtClean="0">
                <a:latin typeface="Cambria Math" pitchFamily="18" charset="0"/>
                <a:ea typeface="Cambria Math" pitchFamily="18" charset="0"/>
              </a:rPr>
              <a:t>  </a:t>
            </a:r>
            <a:br>
              <a:rPr lang="en-IN" sz="4400" dirty="0" smtClean="0">
                <a:latin typeface="Cambria Math" pitchFamily="18" charset="0"/>
                <a:ea typeface="Cambria Math" pitchFamily="18" charset="0"/>
              </a:rPr>
            </a:br>
            <a:r>
              <a:rPr lang="en-IN" sz="44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IN" sz="4400" dirty="0" smtClean="0">
                <a:latin typeface="Cambria Math" pitchFamily="18" charset="0"/>
                <a:ea typeface="Cambria Math" pitchFamily="18" charset="0"/>
              </a:rPr>
            </a:br>
            <a:r>
              <a:rPr lang="en-IN" dirty="0" smtClean="0"/>
              <a:t>                 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1219200" y="2514601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dirty="0" smtClean="0">
                <a:latin typeface="Cambria Math" pitchFamily="18" charset="0"/>
                <a:ea typeface="Cambria Math" pitchFamily="18" charset="0"/>
              </a:rPr>
              <a:t>It is a </a:t>
            </a:r>
            <a:r>
              <a:rPr lang="en-IN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column</a:t>
            </a:r>
            <a:r>
              <a:rPr lang="en-IN" sz="3200" dirty="0" smtClean="0">
                <a:latin typeface="Cambria Math" pitchFamily="18" charset="0"/>
                <a:ea typeface="Cambria Math" pitchFamily="18" charset="0"/>
              </a:rPr>
              <a:t> name or field   which is used to uniquely identify  records  in  a table.</a:t>
            </a:r>
          </a:p>
          <a:p>
            <a:pPr algn="just"/>
            <a:endParaRPr lang="en-IN" sz="3200" dirty="0" smtClean="0">
              <a:latin typeface="Cambria Math" pitchFamily="18" charset="0"/>
              <a:ea typeface="Cambria Math" pitchFamily="18" charset="0"/>
            </a:endParaRPr>
          </a:p>
          <a:p>
            <a:pPr algn="just"/>
            <a:r>
              <a:rPr lang="en-IN" sz="3200" dirty="0" smtClean="0">
                <a:latin typeface="Cambria Math" pitchFamily="18" charset="0"/>
                <a:ea typeface="Cambria Math" pitchFamily="18" charset="0"/>
              </a:rPr>
              <a:t>A key allow us to identity a set of attributes that is used to distinguish entities from each other. </a:t>
            </a:r>
            <a:endParaRPr lang="en-IN" sz="32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56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676400"/>
          </a:xfrm>
        </p:spPr>
        <p:txBody>
          <a:bodyPr/>
          <a:lstStyle/>
          <a:p>
            <a:pPr marL="0" indent="0" algn="l">
              <a:buNone/>
            </a:pPr>
            <a:r>
              <a:rPr lang="en-IN" sz="9600" dirty="0" smtClean="0"/>
              <a:t>Types of key</a:t>
            </a:r>
            <a:r>
              <a:rPr lang="en-IN" sz="8800" dirty="0" smtClean="0"/>
              <a:t/>
            </a:r>
            <a:br>
              <a:rPr lang="en-IN" sz="8800" dirty="0" smtClean="0"/>
            </a:br>
            <a:r>
              <a:rPr lang="en-IN" sz="3200" dirty="0">
                <a:solidFill>
                  <a:schemeClr val="tx1"/>
                </a:solidFill>
              </a:rPr>
              <a:t> </a:t>
            </a:r>
            <a:r>
              <a:rPr lang="en-IN" sz="3200" dirty="0" smtClean="0">
                <a:solidFill>
                  <a:schemeClr val="tx1"/>
                </a:solidFill>
              </a:rPr>
              <a:t>     </a:t>
            </a: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828800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IN" sz="3600" dirty="0" smtClean="0"/>
              <a:t> Primary </a:t>
            </a:r>
            <a:r>
              <a:rPr lang="en-IN" sz="3600" dirty="0"/>
              <a:t>key </a:t>
            </a:r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Foreign key</a:t>
            </a:r>
            <a:endParaRPr lang="en-IN" sz="3600" dirty="0"/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Super key</a:t>
            </a:r>
            <a:endParaRPr lang="en-IN" sz="3600" dirty="0"/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Candidate key</a:t>
            </a:r>
            <a:endParaRPr lang="en-IN" sz="3600" dirty="0"/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Alternate </a:t>
            </a:r>
            <a:r>
              <a:rPr lang="en-IN" sz="3600" dirty="0"/>
              <a:t>key </a:t>
            </a:r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Secondary key</a:t>
            </a:r>
            <a:endParaRPr lang="en-IN" sz="3600" dirty="0"/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Composite </a:t>
            </a:r>
            <a:r>
              <a:rPr lang="en-IN" sz="3600" dirty="0"/>
              <a:t>key </a:t>
            </a:r>
          </a:p>
        </p:txBody>
      </p:sp>
    </p:spTree>
    <p:extLst>
      <p:ext uri="{BB962C8B-B14F-4D97-AF65-F5344CB8AC3E}">
        <p14:creationId xmlns:p14="http://schemas.microsoft.com/office/powerpoint/2010/main" xmlns="" val="365490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467600" cy="3352799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key is a unique field that uniquely identified records in a table and in one table there is only one primary key.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Chosen by the DBA as the principal means of identifying entity.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Primary key cannot be null.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  student-id 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38202" y="381001"/>
            <a:ext cx="7175351" cy="914399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1.   PRIMARY KEY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898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381000"/>
            <a:ext cx="7848600" cy="5715000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Arial" pitchFamily="34" charset="0"/>
              </a:rPr>
              <a:t>2.FOREIGN KEY :</a:t>
            </a:r>
          </a:p>
          <a:p>
            <a:pPr marL="45720" indent="0"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Foreign key is an attribute whose value match the primary key in related table.</a:t>
            </a:r>
          </a:p>
          <a:p>
            <a:pPr marL="45720" indent="0" algn="just">
              <a:buNone/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Foreign key is basically to create link between two table and foreign key is used to find primary key in another table.</a:t>
            </a:r>
          </a:p>
          <a:p>
            <a:pPr marL="45720" indent="0" algn="just">
              <a:buNone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also called as Referencing Key.</a:t>
            </a:r>
          </a:p>
          <a:p>
            <a:pPr marL="45720" indent="0" algn="just">
              <a:buNone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table primary key in another table referred as Foreign key of that table.</a:t>
            </a:r>
          </a:p>
          <a:p>
            <a:pPr marL="45720" indent="0" algn="just">
              <a:buNone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(e-id, e-name, e-address )</a:t>
            </a:r>
          </a:p>
          <a:p>
            <a:pPr marL="4572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P.K</a:t>
            </a:r>
          </a:p>
          <a:p>
            <a:pPr marL="4572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 ( Dept-id,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Dname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E-ID )</a:t>
            </a:r>
          </a:p>
          <a:p>
            <a:pPr marL="4572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P.K                  F.K</a:t>
            </a:r>
          </a:p>
        </p:txBody>
      </p:sp>
    </p:spTree>
    <p:extLst>
      <p:ext uri="{BB962C8B-B14F-4D97-AF65-F5344CB8AC3E}">
        <p14:creationId xmlns:p14="http://schemas.microsoft.com/office/powerpoint/2010/main" xmlns="" val="3674606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1" y="304800"/>
            <a:ext cx="5966667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3.Super</a:t>
            </a:r>
            <a:r>
              <a:rPr lang="en-US" sz="7200" dirty="0" smtClean="0"/>
              <a:t> key</a:t>
            </a:r>
            <a:endParaRPr lang="en-US" sz="7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1066800"/>
            <a:ext cx="7162800" cy="56388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Set of one or more attributes that allows identifying an entity uniquely.</a:t>
            </a:r>
          </a:p>
          <a:p>
            <a:pPr algn="just"/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Super key is a combination of key that uniquely identified each record in table.</a:t>
            </a:r>
          </a:p>
          <a:p>
            <a:pPr algn="just"/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Consider the EMP relation with following fields and the possible super key are,</a:t>
            </a:r>
          </a:p>
          <a:p>
            <a:pPr algn="just"/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EMP(e-id, </a:t>
            </a:r>
            <a:r>
              <a:rPr lang="en-US" sz="1800" dirty="0" err="1" smtClean="0">
                <a:solidFill>
                  <a:schemeClr val="tx1"/>
                </a:solidFill>
              </a:rPr>
              <a:t>ename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eaddress</a:t>
            </a:r>
            <a:r>
              <a:rPr lang="en-US" sz="1800" dirty="0" smtClean="0">
                <a:solidFill>
                  <a:schemeClr val="tx1"/>
                </a:solidFill>
              </a:rPr>
              <a:t>, job, dept-id)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1.e-id  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2.e-id+ename(minimal super key)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3.e-id </a:t>
            </a:r>
            <a:r>
              <a:rPr lang="en-US" sz="1800" dirty="0" err="1" smtClean="0">
                <a:solidFill>
                  <a:schemeClr val="tx1"/>
                </a:solidFill>
              </a:rPr>
              <a:t>ename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eaddress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4. </a:t>
            </a:r>
            <a:r>
              <a:rPr lang="en-US" sz="1800" dirty="0" err="1" smtClean="0">
                <a:solidFill>
                  <a:schemeClr val="tx1"/>
                </a:solidFill>
              </a:rPr>
              <a:t>eid,dept</a:t>
            </a:r>
            <a:r>
              <a:rPr lang="en-US" sz="1800" dirty="0" smtClean="0">
                <a:solidFill>
                  <a:schemeClr val="tx1"/>
                </a:solidFill>
              </a:rPr>
              <a:t> id  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			These all are super key.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		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03068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976</Words>
  <Application>Microsoft Office PowerPoint</Application>
  <PresentationFormat>On-screen Show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ANJUMAN COLLEGE OF ENGINEERING &amp; TECHNOLOGY</vt:lpstr>
      <vt:lpstr>SYLLABUS</vt:lpstr>
      <vt:lpstr>SYLLABUS</vt:lpstr>
      <vt:lpstr>COURSE OUTCOMES:</vt:lpstr>
      <vt:lpstr>Keys                        </vt:lpstr>
      <vt:lpstr>Types of key       </vt:lpstr>
      <vt:lpstr>1.   PRIMARY KEY</vt:lpstr>
      <vt:lpstr>Slide 8</vt:lpstr>
      <vt:lpstr>3.Super key</vt:lpstr>
      <vt:lpstr>4.Candidate key</vt:lpstr>
      <vt:lpstr>5.Alternate keys</vt:lpstr>
      <vt:lpstr>6.SECONDARY KEYS  </vt:lpstr>
      <vt:lpstr>7.Composite key   </vt:lpstr>
      <vt:lpstr>Slide 14</vt:lpstr>
      <vt:lpstr>THANK YOU…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ANJUMAN COLLEGE OF ENGINEERING &amp; TECHNOLOGY.</dc:title>
  <dc:creator>Prof. M. S. Khatib</dc:creator>
  <cp:lastModifiedBy>Administrator</cp:lastModifiedBy>
  <cp:revision>181</cp:revision>
  <dcterms:created xsi:type="dcterms:W3CDTF">2018-03-03T06:58:04Z</dcterms:created>
  <dcterms:modified xsi:type="dcterms:W3CDTF">2018-07-25T12:20:14Z</dcterms:modified>
</cp:coreProperties>
</file>